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ирилл Кузнецов" initials="КК" lastIdx="1" clrIdx="0">
    <p:extLst>
      <p:ext uri="{19B8F6BF-5375-455C-9EA6-DF929625EA0E}">
        <p15:presenceInfo xmlns:p15="http://schemas.microsoft.com/office/powerpoint/2012/main" userId="1c903d1eb64fe0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4"/>
    <p:restoredTop sz="94674"/>
  </p:normalViewPr>
  <p:slideViewPr>
    <p:cSldViewPr snapToGrid="0" snapToObjects="1">
      <p:cViewPr>
        <p:scale>
          <a:sx n="152" d="100"/>
          <a:sy n="152" d="100"/>
        </p:scale>
        <p:origin x="144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3T15:25:51.354" idx="1">
    <p:pos x="7374" y="164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6" y="440136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9292" y="5897891"/>
            <a:ext cx="8843597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6344388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B9AADF-B23D-3D46-913A-EB6A1BA7C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4696" y="156269"/>
            <a:ext cx="1680027" cy="907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C6003C-3E75-7B49-9651-E34A2E2F07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356" y="99208"/>
            <a:ext cx="1680027" cy="1021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383263F-889B-AC4E-A7FA-AE4357A17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106" y="0"/>
            <a:ext cx="1680027" cy="9072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67" y="1524000"/>
            <a:ext cx="11374266" cy="4196080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2247" y="6227064"/>
            <a:ext cx="720750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8733" y="622706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C8D3ED3-343B-914C-B0A0-60311A574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867" y="0"/>
            <a:ext cx="1680027" cy="1021338"/>
          </a:xfrm>
          <a:prstGeom prst="rect">
            <a:avLst/>
          </a:prstGeom>
        </p:spPr>
      </p:pic>
      <p:sp>
        <p:nvSpPr>
          <p:cNvPr id="35" name="Rectangle 98">
            <a:extLst>
              <a:ext uri="{FF2B5EF4-FFF2-40B4-BE49-F238E27FC236}">
                <a16:creationId xmlns:a16="http://schemas.microsoft.com/office/drawing/2014/main" id="{939C6306-D55A-5B45-9C54-A17AE51B19FC}"/>
              </a:ext>
            </a:extLst>
          </p:cNvPr>
          <p:cNvSpPr/>
          <p:nvPr userDrawn="1"/>
        </p:nvSpPr>
        <p:spPr>
          <a:xfrm>
            <a:off x="2492247" y="152577"/>
            <a:ext cx="7207506" cy="71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2F11988-318B-7444-9AE5-D9EAB76F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46" y="172321"/>
            <a:ext cx="7207505" cy="720000"/>
          </a:xfrm>
        </p:spPr>
        <p:txBody>
          <a:bodyPr bIns="0" anchor="t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rgbClr val="FFFEFF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dirty="0"/>
            </a:p>
          </p:txBody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3583" y="264572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9545" y="5927948"/>
            <a:ext cx="565788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9914" y="5922868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848B651-08D7-6E4B-B3AA-CD2D57B25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7101" y="0"/>
            <a:ext cx="1680027" cy="9072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41780C6-B076-0047-8729-4D126D9481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872" y="0"/>
            <a:ext cx="1680027" cy="1021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5.63.153.197/mxtube/Test.g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hyperlink" Target="http://gitlab.com/" TargetMode="External"/><Relationship Id="rId7" Type="http://schemas.openxmlformats.org/officeDocument/2006/relationships/image" Target="../media/image5.tiff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gs.io/" TargetMode="External"/><Relationship Id="rId11" Type="http://schemas.openxmlformats.org/officeDocument/2006/relationships/image" Target="../media/image9.tiff"/><Relationship Id="rId5" Type="http://schemas.openxmlformats.org/officeDocument/2006/relationships/hyperlink" Target="https://bitbucket.org/" TargetMode="External"/><Relationship Id="rId10" Type="http://schemas.openxmlformats.org/officeDocument/2006/relationships/image" Target="../media/image8.tiff"/><Relationship Id="rId4" Type="http://schemas.openxmlformats.org/officeDocument/2006/relationships/hyperlink" Target="https://git-scm.com/" TargetMode="External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61D91-29EA-5240-93BC-3E2AE8340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мобильных приложений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EF46A9-3E1D-5B41-B6C0-00D2046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78" y="-24416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-US" dirty="0"/>
              <a:t>S</a:t>
            </a:r>
            <a:r>
              <a:rPr lang="en" dirty="0" err="1"/>
              <a:t>tatus</a:t>
            </a:r>
            <a:r>
              <a:rPr lang="en" dirty="0"/>
              <a:t> — </a:t>
            </a:r>
            <a:r>
              <a:rPr lang="ru-RU" dirty="0"/>
              <a:t>это команда, которая показывает информацию о текущем состоянии </a:t>
            </a:r>
            <a:r>
              <a:rPr lang="ru-RU" dirty="0" err="1"/>
              <a:t>репозитория</a:t>
            </a:r>
            <a:r>
              <a:rPr lang="ru-RU" dirty="0"/>
              <a:t>: актуальна ли информация на нём, нет ли чего-то нового, что поменялось, и так далее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Запуск </a:t>
            </a:r>
            <a:r>
              <a:rPr lang="en" dirty="0"/>
              <a:t>git status </a:t>
            </a:r>
            <a:r>
              <a:rPr lang="ru-RU" dirty="0"/>
              <a:t>на нашем </a:t>
            </a:r>
            <a:r>
              <a:rPr lang="ru-RU" dirty="0" err="1"/>
              <a:t>свежесозданном</a:t>
            </a:r>
            <a:r>
              <a:rPr lang="ru-RU" dirty="0"/>
              <a:t> </a:t>
            </a:r>
            <a:r>
              <a:rPr lang="ru-RU" dirty="0" err="1"/>
              <a:t>репозитории</a:t>
            </a:r>
            <a:r>
              <a:rPr lang="ru-RU" dirty="0"/>
              <a:t> должен выдать: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On branch master Initial commit Untracked files: (use "git add ..." to include in what will be committed) </a:t>
            </a:r>
            <a:r>
              <a:rPr lang="en-US" dirty="0" err="1"/>
              <a:t>MyProject</a:t>
            </a:r>
            <a:r>
              <a:rPr lang="en" dirty="0"/>
              <a:t>.txt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i="1" dirty="0"/>
              <a:t>Сообщение говорит о том, что файл </a:t>
            </a:r>
            <a:r>
              <a:rPr lang="en" i="1" dirty="0" err="1"/>
              <a:t>hello.txt</a:t>
            </a:r>
            <a:r>
              <a:rPr lang="en" i="1" dirty="0"/>
              <a:t> </a:t>
            </a:r>
            <a:r>
              <a:rPr lang="ru-RU" i="1" dirty="0" err="1"/>
              <a:t>неотслеживаемый</a:t>
            </a:r>
            <a:r>
              <a:rPr lang="ru-RU" i="1" dirty="0"/>
              <a:t>. Это значит, что файл новый и система еще не знает, нужно ли следить за изменениями в файле или его можно просто игнорировать. Для того, чтобы начать отслеживать новый файл, нужно его специальным образом объявить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статуса</a:t>
            </a:r>
          </a:p>
        </p:txBody>
      </p:sp>
    </p:spTree>
    <p:extLst>
      <p:ext uri="{BB962C8B-B14F-4D97-AF65-F5344CB8AC3E}">
        <p14:creationId xmlns:p14="http://schemas.microsoft.com/office/powerpoint/2010/main" val="113108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dirty="0"/>
              <a:t>В </a:t>
            </a:r>
            <a:r>
              <a:rPr lang="en" dirty="0"/>
              <a:t>git </a:t>
            </a:r>
            <a:r>
              <a:rPr lang="ru-RU" dirty="0"/>
              <a:t>есть концепция области подготовленных файлов. Можно представить ее как холст, на который наносят изменения, которые нужны в </a:t>
            </a:r>
            <a:r>
              <a:rPr lang="ru-RU" dirty="0" err="1"/>
              <a:t>коммите</a:t>
            </a:r>
            <a:r>
              <a:rPr lang="ru-RU" dirty="0"/>
              <a:t>. Сперва он пустой, но затем мы добавляем на него файлы (или части файлов, или даже одиночные строчки) командой </a:t>
            </a:r>
            <a:r>
              <a:rPr lang="en" dirty="0"/>
              <a:t>add </a:t>
            </a:r>
            <a:r>
              <a:rPr lang="ru-RU" dirty="0"/>
              <a:t>и, наконец, </a:t>
            </a:r>
            <a:r>
              <a:rPr lang="ru-RU" dirty="0" err="1"/>
              <a:t>коммитим</a:t>
            </a:r>
            <a:r>
              <a:rPr lang="ru-RU" dirty="0"/>
              <a:t> все нужное в репозиторий (создаем слепок нужного нам состояния) командой </a:t>
            </a:r>
            <a:r>
              <a:rPr lang="en" dirty="0"/>
              <a:t>commit.</a:t>
            </a:r>
            <a:br>
              <a:rPr lang="en" dirty="0"/>
            </a:br>
            <a:r>
              <a:rPr lang="en" dirty="0"/>
              <a:t>	</a:t>
            </a:r>
            <a:r>
              <a:rPr lang="ru-RU" dirty="0"/>
              <a:t>В нашем случае у нас только один файл, так что добавим его: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git add </a:t>
            </a:r>
            <a:r>
              <a:rPr lang="en-US" dirty="0" err="1"/>
              <a:t>MyProject</a:t>
            </a:r>
            <a:r>
              <a:rPr lang="en" dirty="0"/>
              <a:t>.txt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dirty="0"/>
              <a:t>Для добавления всех файлов </a:t>
            </a:r>
            <a:r>
              <a:rPr lang="en" dirty="0"/>
              <a:t>git add -A </a:t>
            </a:r>
            <a:r>
              <a:rPr lang="ru-RU" dirty="0"/>
              <a:t>или </a:t>
            </a:r>
            <a:r>
              <a:rPr lang="en-US" dirty="0"/>
              <a:t>git add 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файлов</a:t>
            </a:r>
          </a:p>
        </p:txBody>
      </p:sp>
    </p:spTree>
    <p:extLst>
      <p:ext uri="{BB962C8B-B14F-4D97-AF65-F5344CB8AC3E}">
        <p14:creationId xmlns:p14="http://schemas.microsoft.com/office/powerpoint/2010/main" val="132414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br>
              <a:rPr lang="ru-RU" dirty="0"/>
            </a:br>
            <a:r>
              <a:rPr lang="ru-RU" dirty="0"/>
              <a:t>	Чтобы зафиксировать изменения, нужно хотя бы одно изменение в области подготовки (только что создали его при помощи </a:t>
            </a:r>
            <a:r>
              <a:rPr lang="en" dirty="0"/>
              <a:t>git add), </a:t>
            </a:r>
            <a:r>
              <a:rPr lang="ru-RU" dirty="0"/>
              <a:t>после которого можно </a:t>
            </a:r>
            <a:r>
              <a:rPr lang="ru-RU" dirty="0" err="1"/>
              <a:t>коммитить</a:t>
            </a:r>
            <a:r>
              <a:rPr lang="ru-RU" dirty="0"/>
              <a:t>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commit -m ”</a:t>
            </a:r>
            <a:r>
              <a:rPr lang="en-US" dirty="0"/>
              <a:t>My first commit</a:t>
            </a:r>
            <a:r>
              <a:rPr lang="en" dirty="0"/>
              <a:t>”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Эта команда создаст новый </a:t>
            </a:r>
            <a:r>
              <a:rPr lang="ru-RU" dirty="0" err="1"/>
              <a:t>коммит</a:t>
            </a:r>
            <a:r>
              <a:rPr lang="ru-RU" dirty="0"/>
              <a:t> со всеми изменениями из области подготовки (добавление файла </a:t>
            </a:r>
            <a:r>
              <a:rPr lang="en" dirty="0" err="1"/>
              <a:t>MyProject.txt</a:t>
            </a:r>
            <a:r>
              <a:rPr lang="en" dirty="0"/>
              <a:t>). </a:t>
            </a:r>
            <a:r>
              <a:rPr lang="ru-RU" dirty="0"/>
              <a:t>Ключ -</a:t>
            </a:r>
            <a:r>
              <a:rPr lang="en" dirty="0"/>
              <a:t>m </a:t>
            </a:r>
            <a:r>
              <a:rPr lang="ru-RU" dirty="0"/>
              <a:t>и сообщение </a:t>
            </a:r>
            <a:r>
              <a:rPr lang="en-US" dirty="0"/>
              <a:t>“My first commit”</a:t>
            </a:r>
            <a:r>
              <a:rPr lang="en" dirty="0"/>
              <a:t> — </a:t>
            </a:r>
            <a:r>
              <a:rPr lang="ru-RU" dirty="0"/>
              <a:t>это созданное пользователем описание всех изменений, включенных в </a:t>
            </a:r>
            <a:r>
              <a:rPr lang="ru-RU" dirty="0" err="1"/>
              <a:t>коммит</a:t>
            </a: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*</a:t>
            </a:r>
            <a:r>
              <a:rPr lang="ru-RU" dirty="0"/>
              <a:t>Считается хорошей практикой делать </a:t>
            </a:r>
            <a:r>
              <a:rPr lang="ru-RU" dirty="0" err="1"/>
              <a:t>коммиты</a:t>
            </a:r>
            <a:r>
              <a:rPr lang="ru-RU" dirty="0"/>
              <a:t> часто и всегда писать содержательные комментарии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Фиксация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208772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br>
              <a:rPr lang="ru-RU" dirty="0"/>
            </a:br>
            <a:r>
              <a:rPr lang="en-US" dirty="0"/>
              <a:t>	</a:t>
            </a:r>
            <a:r>
              <a:rPr lang="ru-RU" dirty="0"/>
              <a:t>Чтобы загрузить что-нибудь в удаленный репозиторий, сначала нужно к нему подключиться. Чтобы связать наш локальный репозиторий с </a:t>
            </a:r>
            <a:r>
              <a:rPr lang="ru-RU" dirty="0" err="1"/>
              <a:t>репозиторием</a:t>
            </a:r>
            <a:r>
              <a:rPr lang="ru-RU" dirty="0"/>
              <a:t> на </a:t>
            </a:r>
            <a:r>
              <a:rPr lang="en" dirty="0"/>
              <a:t>Git, </a:t>
            </a:r>
            <a:r>
              <a:rPr lang="ru-RU" dirty="0"/>
              <a:t>выполним следующую команду в терминале. Обратите внимание, что нужно обязательно изменить </a:t>
            </a:r>
            <a:r>
              <a:rPr lang="en" dirty="0"/>
              <a:t>URI </a:t>
            </a:r>
            <a:r>
              <a:rPr lang="ru-RU" dirty="0" err="1"/>
              <a:t>репозитория</a:t>
            </a:r>
            <a:r>
              <a:rPr lang="ru-RU" dirty="0"/>
              <a:t> на свой	</a:t>
            </a: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git remote add origin </a:t>
            </a:r>
            <a:r>
              <a:rPr lang="en" dirty="0">
                <a:hlinkClick r:id="rId2"/>
              </a:rPr>
              <a:t>https://5.63.153.197/mxtube/Test.git</a:t>
            </a:r>
            <a:endParaRPr lang="en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</a:t>
            </a:r>
            <a:r>
              <a:rPr lang="ru-RU" dirty="0"/>
              <a:t>Вместо </a:t>
            </a:r>
            <a:r>
              <a:rPr lang="en-US" dirty="0"/>
              <a:t>origin</a:t>
            </a:r>
            <a:r>
              <a:rPr lang="ru-RU" dirty="0"/>
              <a:t>, можно указать свое имя для подключения</a:t>
            </a: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git remote –v </a:t>
            </a:r>
            <a:r>
              <a:rPr lang="ru-RU" dirty="0"/>
              <a:t>просмотр созданных подключений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Удаленный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297557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Команда, предназначенная для отправки изменений - </a:t>
            </a:r>
            <a:r>
              <a:rPr lang="en" dirty="0"/>
              <a:t>push. </a:t>
            </a:r>
            <a:r>
              <a:rPr lang="ru-RU" dirty="0"/>
              <a:t>Она принимает два параметра: имя удаленного </a:t>
            </a:r>
            <a:r>
              <a:rPr lang="ru-RU" dirty="0" err="1"/>
              <a:t>репозитория</a:t>
            </a:r>
            <a:r>
              <a:rPr lang="ru-RU" dirty="0"/>
              <a:t> и ветку, в которую необходимо внести изменения (</a:t>
            </a:r>
            <a:r>
              <a:rPr lang="en" dirty="0"/>
              <a:t>master — </a:t>
            </a:r>
            <a:r>
              <a:rPr lang="ru-RU" dirty="0"/>
              <a:t>это ветка по умолчанию для всех </a:t>
            </a:r>
            <a:r>
              <a:rPr lang="ru-RU" dirty="0" err="1"/>
              <a:t>репозиториев</a:t>
            </a:r>
            <a:r>
              <a:rPr lang="ru-RU" dirty="0"/>
              <a:t>).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Отправка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312656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Для скачивания своих или проектов других пользователей используют команду</a:t>
            </a:r>
            <a:r>
              <a:rPr lang="en-US" dirty="0"/>
              <a:t> clone. </a:t>
            </a:r>
            <a:r>
              <a:rPr lang="ru-RU" dirty="0"/>
              <a:t>Перед скачиванием проекта необходимо перейти в директорию куда будет скачен проект, с помощью команды </a:t>
            </a:r>
            <a:r>
              <a:rPr lang="en-US" dirty="0"/>
              <a:t>cd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git clone https://5.63.153.197/</a:t>
            </a:r>
            <a:r>
              <a:rPr lang="en" dirty="0" err="1"/>
              <a:t>mxtube</a:t>
            </a:r>
            <a:r>
              <a:rPr lang="en" dirty="0"/>
              <a:t>/</a:t>
            </a:r>
            <a:r>
              <a:rPr lang="en" dirty="0" err="1"/>
              <a:t>Test.git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 </a:t>
            </a:r>
            <a:r>
              <a:rPr lang="ru-RU" dirty="0" err="1"/>
              <a:t>репозитория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86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Если вы сделали изменения в вашем </a:t>
            </a:r>
            <a:r>
              <a:rPr lang="ru-RU" dirty="0" err="1"/>
              <a:t>репозитории</a:t>
            </a:r>
            <a:r>
              <a:rPr lang="ru-RU" dirty="0"/>
              <a:t>, другие пользователи могут скачать изменения при помощи команды </a:t>
            </a:r>
            <a:r>
              <a:rPr lang="en" dirty="0"/>
              <a:t>pull.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pull origin master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23346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dirty="0"/>
              <a:t>Во время разработки новой функциональности считается хорошей практикой работать с копией оригинального проекта, которую называют веткой. Ветви имеют свою собственную историю и изолированные друг от друга изменения до тех пор, пока вы не решаете слить изменения вместе. Это происходит по набору причин: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	</a:t>
            </a:r>
            <a:r>
              <a:rPr lang="ru-RU" dirty="0"/>
              <a:t>Уже рабочая, стабильная версия кода сохраняется.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	</a:t>
            </a:r>
            <a:r>
              <a:rPr lang="ru-RU" dirty="0"/>
              <a:t>Различные новые функции могут разрабатываться параллельно разными программистами.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	</a:t>
            </a:r>
            <a:r>
              <a:rPr lang="ru-RU" dirty="0"/>
              <a:t>Разработчики могут работать с собственными ветками без риска, что кодовая база поменяется из-за чужих изменений.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	</a:t>
            </a:r>
            <a:r>
              <a:rPr lang="ru-RU" dirty="0"/>
              <a:t>В случае сомнений, различные реализации одной и той же идеи могут быть разработаны в разных ветках и затем сравниваться.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(</a:t>
            </a:r>
            <a:r>
              <a:rPr lang="en-US" dirty="0"/>
              <a:t>Branch)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6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-US" dirty="0"/>
              <a:t>1. </a:t>
            </a:r>
            <a:r>
              <a:rPr lang="ru-RU" dirty="0"/>
              <a:t>Создание ветки: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Основная ветка в каждом </a:t>
            </a:r>
            <a:r>
              <a:rPr lang="ru-RU" dirty="0" err="1"/>
              <a:t>репозитории</a:t>
            </a:r>
            <a:r>
              <a:rPr lang="ru-RU" dirty="0"/>
              <a:t> называется </a:t>
            </a:r>
            <a:r>
              <a:rPr lang="en" dirty="0"/>
              <a:t>master. </a:t>
            </a:r>
            <a:r>
              <a:rPr lang="ru-RU" dirty="0"/>
              <a:t>Чтобы создать еще одну ветку, используем команду </a:t>
            </a:r>
            <a:r>
              <a:rPr lang="en" dirty="0"/>
              <a:t>branch &lt;name&gt;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branch </a:t>
            </a:r>
            <a:r>
              <a:rPr lang="en-US" dirty="0"/>
              <a:t>Session2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Для просмотра существующих веток используют команду </a:t>
            </a:r>
            <a:r>
              <a:rPr lang="en-US" dirty="0"/>
              <a:t>git branch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2. Переключение между ветками: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-US" dirty="0"/>
              <a:t>git checkout </a:t>
            </a:r>
            <a:r>
              <a:rPr lang="ru-RU" dirty="0" err="1"/>
              <a:t>имя_ветки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3</a:t>
            </a:r>
            <a:r>
              <a:rPr lang="en-US" dirty="0"/>
              <a:t>. </a:t>
            </a:r>
            <a:r>
              <a:rPr lang="ru-RU" dirty="0"/>
              <a:t>Объединение веток: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merge</a:t>
            </a:r>
            <a:r>
              <a:rPr lang="ru-RU" dirty="0"/>
              <a:t> </a:t>
            </a:r>
            <a:r>
              <a:rPr lang="ru-RU" dirty="0" err="1"/>
              <a:t>имя_ветки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4. </a:t>
            </a:r>
            <a:r>
              <a:rPr lang="en" dirty="0"/>
              <a:t>git branch -d </a:t>
            </a:r>
            <a:r>
              <a:rPr lang="ru-RU" dirty="0" err="1"/>
              <a:t>имя_ветки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ветками</a:t>
            </a:r>
          </a:p>
        </p:txBody>
      </p:sp>
    </p:spTree>
    <p:extLst>
      <p:ext uri="{BB962C8B-B14F-4D97-AF65-F5344CB8AC3E}">
        <p14:creationId xmlns:p14="http://schemas.microsoft.com/office/powerpoint/2010/main" val="116520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30DC78C-A863-754B-98AA-F176661C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-US" dirty="0"/>
              <a:t>1. </a:t>
            </a:r>
            <a:r>
              <a:rPr lang="ru-RU" dirty="0"/>
              <a:t>Создание ветки: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Основная ветка в каждом </a:t>
            </a:r>
            <a:r>
              <a:rPr lang="ru-RU" dirty="0" err="1"/>
              <a:t>репозитории</a:t>
            </a:r>
            <a:r>
              <a:rPr lang="ru-RU" dirty="0"/>
              <a:t> называется </a:t>
            </a:r>
            <a:r>
              <a:rPr lang="en" dirty="0"/>
              <a:t>master. </a:t>
            </a:r>
            <a:r>
              <a:rPr lang="ru-RU" dirty="0"/>
              <a:t>Чтобы создать еще одну ветку, используем команду </a:t>
            </a:r>
            <a:r>
              <a:rPr lang="en" dirty="0"/>
              <a:t>branch &lt;name&gt;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branch </a:t>
            </a:r>
            <a:r>
              <a:rPr lang="en-US" dirty="0"/>
              <a:t>Session2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Для просмотра существующих веток используют команду </a:t>
            </a:r>
            <a:r>
              <a:rPr lang="en-US" dirty="0"/>
              <a:t>git branch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2. Переключение между ветками: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-US" dirty="0"/>
              <a:t>git checkout </a:t>
            </a:r>
            <a:r>
              <a:rPr lang="ru-RU" dirty="0" err="1"/>
              <a:t>имя_ветки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3</a:t>
            </a:r>
            <a:r>
              <a:rPr lang="en-US" dirty="0"/>
              <a:t>. </a:t>
            </a:r>
            <a:r>
              <a:rPr lang="ru-RU" dirty="0"/>
              <a:t>Объединение веток: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merge</a:t>
            </a:r>
            <a:r>
              <a:rPr lang="ru-RU" dirty="0"/>
              <a:t> </a:t>
            </a:r>
            <a:r>
              <a:rPr lang="ru-RU" dirty="0" err="1"/>
              <a:t>имя_ветки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4. </a:t>
            </a:r>
            <a:r>
              <a:rPr lang="en" dirty="0"/>
              <a:t>git branch -d </a:t>
            </a:r>
            <a:r>
              <a:rPr lang="ru-RU" dirty="0" err="1"/>
              <a:t>имя_ветки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0B8DB-F302-304A-B909-66ACD2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ветками</a:t>
            </a:r>
          </a:p>
        </p:txBody>
      </p:sp>
    </p:spTree>
    <p:extLst>
      <p:ext uri="{BB962C8B-B14F-4D97-AF65-F5344CB8AC3E}">
        <p14:creationId xmlns:p14="http://schemas.microsoft.com/office/powerpoint/2010/main" val="30095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60FE8-1EA4-2D48-B7D7-0BE152A3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0" y="142240"/>
            <a:ext cx="7213600" cy="721359"/>
          </a:xfrm>
        </p:spPr>
        <p:txBody>
          <a:bodyPr>
            <a:normAutofit/>
          </a:bodyPr>
          <a:lstStyle/>
          <a:p>
            <a:r>
              <a:rPr lang="ru-RU" dirty="0"/>
              <a:t>Что такое СКВ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D15F1-DBF1-C145-8405-4E738F223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71856" cy="41960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Система управления версиями (от англ. </a:t>
            </a:r>
            <a:r>
              <a:rPr lang="en" sz="2000" dirty="0"/>
              <a:t>Version Control System, VCS </a:t>
            </a:r>
            <a:r>
              <a:rPr lang="ru-RU" sz="2000" dirty="0"/>
              <a:t>или </a:t>
            </a:r>
            <a:r>
              <a:rPr lang="en" sz="2000" dirty="0"/>
              <a:t>Revision Control System) — </a:t>
            </a:r>
            <a:r>
              <a:rPr lang="ru-RU" sz="2000" dirty="0"/>
              <a:t>программное обеспечение для облегчения работы с изменяющейся информацией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Система управления версиями позволяет хранить несколько версий одного и того же документа, при необходимости возвращаться к более ранним версиям, определять, кто и когда сделал то или иное изменение, и многое другое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14AE9B-5682-6B43-84BC-B877AE427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012" y="3540953"/>
            <a:ext cx="215666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8DD74A-CB3C-2E44-BDB2-FF75CF1CC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284" y="4857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83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F8E4F89-54EF-8A43-8917-1AB0A6BF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5687133" cy="4196080"/>
          </a:xfrm>
        </p:spPr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https://github.com/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http://gitlab.com/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https://git-</a:t>
            </a:r>
            <a:r>
              <a:rPr lang="en-US" dirty="0" err="1">
                <a:hlinkClick r:id="rId4"/>
              </a:rPr>
              <a:t>scm.com</a:t>
            </a:r>
            <a:r>
              <a:rPr lang="en-US" dirty="0">
                <a:hlinkClick r:id="rId4"/>
              </a:rPr>
              <a:t>/</a:t>
            </a:r>
            <a:endParaRPr lang="en-US" dirty="0"/>
          </a:p>
          <a:p>
            <a:pPr marL="0" indent="0">
              <a:buNone/>
            </a:pPr>
            <a:r>
              <a:rPr lang="en" dirty="0">
                <a:hlinkClick r:id="rId5"/>
              </a:rPr>
              <a:t>https://bitbucket.org/</a:t>
            </a:r>
            <a:endParaRPr lang="en" dirty="0"/>
          </a:p>
          <a:p>
            <a:pPr marL="0" indent="0">
              <a:buNone/>
            </a:pPr>
            <a:r>
              <a:rPr lang="en" dirty="0">
                <a:hlinkClick r:id="rId6"/>
              </a:rPr>
              <a:t>https://gogs.io/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FAD56A-9AE1-2A48-98B1-8C580840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ресурсы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8BA70-D614-1F4A-B4AB-A11855CF0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483" y="1703439"/>
            <a:ext cx="1725561" cy="17255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E2F6D4-97D8-1547-B4AA-FD52F0A4A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238" y="2838619"/>
            <a:ext cx="2177845" cy="2177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E44823-4594-284D-A46C-50A3813F6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825" y="3736258"/>
            <a:ext cx="1804219" cy="18042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1F519E-7C1D-8A43-9A29-5B4F267420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521" t="2330" r="28236" b="10412"/>
          <a:stretch/>
        </p:blipFill>
        <p:spPr>
          <a:xfrm>
            <a:off x="9985175" y="1334284"/>
            <a:ext cx="1058908" cy="15043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5F2D10-6768-7A40-B2B1-684C81B7A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714" y="5016464"/>
            <a:ext cx="2679419" cy="14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6867004" cy="41960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</a:t>
            </a:r>
            <a:r>
              <a:rPr lang="ru-RU" sz="2000" dirty="0"/>
              <a:t>Распределённая система управления версиями. Проект был создан </a:t>
            </a:r>
            <a:r>
              <a:rPr lang="ru-RU" sz="2000" dirty="0" err="1"/>
              <a:t>Линусом</a:t>
            </a:r>
            <a:r>
              <a:rPr lang="ru-RU" sz="2000" dirty="0"/>
              <a:t> </a:t>
            </a:r>
            <a:r>
              <a:rPr lang="ru-RU" sz="2000" dirty="0" err="1"/>
              <a:t>Торвальдсом</a:t>
            </a:r>
            <a:r>
              <a:rPr lang="ru-RU" sz="2000" dirty="0"/>
              <a:t> для управления разработкой ядра </a:t>
            </a:r>
            <a:r>
              <a:rPr lang="en" sz="2000" dirty="0"/>
              <a:t>Linux, </a:t>
            </a:r>
            <a:r>
              <a:rPr lang="ru-RU" sz="2000" dirty="0"/>
              <a:t>первая версия выпущена 7 апреля 2005 года</a:t>
            </a:r>
            <a:endParaRPr lang="en-US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Git – </a:t>
            </a:r>
            <a:r>
              <a:rPr lang="ru-RU" sz="2000" dirty="0"/>
              <a:t>распределенная система контроля версий </a:t>
            </a:r>
            <a:r>
              <a:rPr lang="en-US" sz="2000" dirty="0"/>
              <a:t>(DVCS)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Git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5B0C94-EF89-0342-95C6-E08855C7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020" y="2113710"/>
            <a:ext cx="2169462" cy="3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3999"/>
            <a:ext cx="11330849" cy="496674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000" dirty="0"/>
              <a:t>	</a:t>
            </a: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	Git </a:t>
            </a:r>
            <a:r>
              <a:rPr lang="ru-RU" sz="2000" dirty="0"/>
              <a:t>хранит информацию в структуре данных – репозиторий (</a:t>
            </a:r>
            <a:r>
              <a:rPr lang="en-US" sz="2000" dirty="0"/>
              <a:t>Repository)</a:t>
            </a: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	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	</a:t>
            </a:r>
            <a:r>
              <a:rPr lang="ru-RU" sz="2000" dirty="0"/>
              <a:t>Репозиторий хранит: </a:t>
            </a:r>
          </a:p>
          <a:p>
            <a:pPr marL="0" indent="0" algn="just">
              <a:buNone/>
            </a:pPr>
            <a:r>
              <a:rPr lang="ru-RU" sz="2000" dirty="0"/>
              <a:t>	</a:t>
            </a:r>
            <a:r>
              <a:rPr lang="en-US" sz="2000" dirty="0"/>
              <a:t>Commit objects</a:t>
            </a:r>
            <a:r>
              <a:rPr lang="ru-RU" sz="2000" dirty="0"/>
              <a:t> – Содержит набор файлов отображающий состояние проекта в текущую точку времени</a:t>
            </a:r>
          </a:p>
          <a:p>
            <a:pPr marL="0" indent="0" algn="just">
              <a:buNone/>
            </a:pPr>
            <a:r>
              <a:rPr lang="ru-RU" sz="2000" dirty="0"/>
              <a:t>	Набор ссылок на </a:t>
            </a:r>
            <a:r>
              <a:rPr lang="en-US" sz="2000" dirty="0"/>
              <a:t>commit objects </a:t>
            </a:r>
            <a:r>
              <a:rPr lang="ru-RU" sz="2000" dirty="0"/>
              <a:t>называемых </a:t>
            </a:r>
            <a:r>
              <a:rPr lang="en-US" sz="2000" dirty="0"/>
              <a:t>heads</a:t>
            </a:r>
          </a:p>
          <a:p>
            <a:pPr marL="0" indent="0" algn="just">
              <a:buNone/>
            </a:pPr>
            <a:r>
              <a:rPr lang="ru-RU" sz="2000" dirty="0"/>
              <a:t>	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	</a:t>
            </a:r>
            <a:r>
              <a:rPr lang="ru-RU" sz="2000" dirty="0"/>
              <a:t>Репозиторий хранится в той же директории, что и сам проект в поддиректории </a:t>
            </a:r>
            <a:r>
              <a:rPr lang="en-US" sz="2000" dirty="0"/>
              <a:t>.git</a:t>
            </a: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	</a:t>
            </a:r>
          </a:p>
          <a:p>
            <a:pPr marL="0" indent="0" algn="just">
              <a:buNone/>
            </a:pP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284556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4000"/>
            <a:ext cx="11330849" cy="4196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	</a:t>
            </a:r>
            <a:r>
              <a:rPr lang="en-US" sz="2000" dirty="0"/>
              <a:t>Head – </a:t>
            </a:r>
            <a:r>
              <a:rPr lang="ru-RU" sz="2000" dirty="0"/>
              <a:t>ссылка на </a:t>
            </a:r>
            <a:r>
              <a:rPr lang="en-US" sz="2000" dirty="0"/>
              <a:t>commit object. </a:t>
            </a:r>
            <a:r>
              <a:rPr lang="ru-RU" sz="2000" dirty="0"/>
              <a:t>Каждый </a:t>
            </a:r>
            <a:r>
              <a:rPr lang="en-US" sz="2000" dirty="0"/>
              <a:t>head </a:t>
            </a:r>
            <a:r>
              <a:rPr lang="ru-RU" sz="2000" dirty="0"/>
              <a:t>имеет имя</a:t>
            </a:r>
          </a:p>
          <a:p>
            <a:pPr marL="0" indent="0" algn="just">
              <a:buNone/>
            </a:pPr>
            <a:r>
              <a:rPr lang="ru-RU" sz="2000" dirty="0"/>
              <a:t>	В каждом </a:t>
            </a:r>
            <a:r>
              <a:rPr lang="ru-RU" sz="2000" dirty="0" err="1"/>
              <a:t>репозитории</a:t>
            </a:r>
            <a:r>
              <a:rPr lang="ru-RU" sz="2000" dirty="0"/>
              <a:t> существует </a:t>
            </a:r>
            <a:r>
              <a:rPr lang="en-US" sz="2000" dirty="0"/>
              <a:t>head </a:t>
            </a:r>
            <a:r>
              <a:rPr lang="ru-RU" sz="2000" dirty="0"/>
              <a:t>называемый </a:t>
            </a:r>
            <a:r>
              <a:rPr lang="en-US" sz="2000" dirty="0"/>
              <a:t>- master</a:t>
            </a:r>
            <a:r>
              <a:rPr lang="ru-RU" sz="2000" dirty="0"/>
              <a:t>	</a:t>
            </a:r>
          </a:p>
          <a:p>
            <a:pPr marL="0" indent="0" algn="just">
              <a:buNone/>
            </a:pPr>
            <a:r>
              <a:rPr lang="ru-RU" sz="2000" dirty="0"/>
              <a:t>	Репозиторий может содержать любое количество </a:t>
            </a:r>
            <a:r>
              <a:rPr lang="en-US" sz="2000" dirty="0"/>
              <a:t>head</a:t>
            </a: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	Выбранный </a:t>
            </a:r>
            <a:r>
              <a:rPr lang="en-US" sz="2000" dirty="0"/>
              <a:t>head </a:t>
            </a:r>
            <a:r>
              <a:rPr lang="ru-RU" sz="2000" dirty="0"/>
              <a:t>называют – </a:t>
            </a:r>
            <a:r>
              <a:rPr lang="en-US" sz="2000" dirty="0"/>
              <a:t>current head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59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4000"/>
            <a:ext cx="11330849" cy="4196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	</a:t>
            </a:r>
            <a:r>
              <a:rPr lang="en-US" sz="2000" dirty="0"/>
              <a:t>Head – </a:t>
            </a:r>
            <a:r>
              <a:rPr lang="ru-RU" sz="2000" dirty="0"/>
              <a:t>ссылка на </a:t>
            </a:r>
            <a:r>
              <a:rPr lang="en-US" sz="2000" dirty="0"/>
              <a:t>commit object. </a:t>
            </a:r>
            <a:r>
              <a:rPr lang="ru-RU" sz="2000" dirty="0"/>
              <a:t>Каждый </a:t>
            </a:r>
            <a:r>
              <a:rPr lang="en-US" sz="2000" dirty="0"/>
              <a:t>head </a:t>
            </a:r>
            <a:r>
              <a:rPr lang="ru-RU" sz="2000" dirty="0"/>
              <a:t>имеет имя</a:t>
            </a:r>
          </a:p>
          <a:p>
            <a:pPr marL="0" indent="0" algn="just">
              <a:buNone/>
            </a:pPr>
            <a:r>
              <a:rPr lang="ru-RU" sz="2000" dirty="0"/>
              <a:t>	В каждом </a:t>
            </a:r>
            <a:r>
              <a:rPr lang="ru-RU" sz="2000" dirty="0" err="1"/>
              <a:t>репозитории</a:t>
            </a:r>
            <a:r>
              <a:rPr lang="ru-RU" sz="2000" dirty="0"/>
              <a:t> существует </a:t>
            </a:r>
            <a:r>
              <a:rPr lang="en-US" sz="2000" dirty="0"/>
              <a:t>head </a:t>
            </a:r>
            <a:r>
              <a:rPr lang="ru-RU" sz="2000" dirty="0"/>
              <a:t>называемый </a:t>
            </a:r>
            <a:r>
              <a:rPr lang="en-US" sz="2000" dirty="0"/>
              <a:t>- master</a:t>
            </a:r>
            <a:r>
              <a:rPr lang="ru-RU" sz="2000" dirty="0"/>
              <a:t>	</a:t>
            </a:r>
          </a:p>
          <a:p>
            <a:pPr marL="0" indent="0" algn="just">
              <a:buNone/>
            </a:pPr>
            <a:r>
              <a:rPr lang="ru-RU" sz="2000" dirty="0"/>
              <a:t>	Репозиторий может содержать любое количество </a:t>
            </a:r>
            <a:r>
              <a:rPr lang="en-US" sz="2000" dirty="0"/>
              <a:t>head</a:t>
            </a: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	Выбранный </a:t>
            </a:r>
            <a:r>
              <a:rPr lang="en-US" sz="2000" dirty="0"/>
              <a:t>head </a:t>
            </a:r>
            <a:r>
              <a:rPr lang="ru-RU" sz="2000" dirty="0"/>
              <a:t>называют – </a:t>
            </a:r>
            <a:r>
              <a:rPr lang="en-US" sz="2000" dirty="0"/>
              <a:t>current head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16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4000"/>
            <a:ext cx="11330849" cy="4196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	Для работы с </a:t>
            </a:r>
            <a:r>
              <a:rPr lang="en-US" sz="2000" dirty="0"/>
              <a:t>Git </a:t>
            </a:r>
            <a:r>
              <a:rPr lang="ru-RU" sz="2000" dirty="0"/>
              <a:t>использую:</a:t>
            </a:r>
          </a:p>
          <a:p>
            <a:pPr marL="0" indent="0" algn="just">
              <a:buNone/>
            </a:pPr>
            <a:r>
              <a:rPr lang="ru-RU" sz="2000" dirty="0"/>
              <a:t>	</a:t>
            </a:r>
            <a:r>
              <a:rPr lang="en-US" sz="2000" dirty="0"/>
              <a:t>Linux, OS X – Terminal</a:t>
            </a:r>
          </a:p>
          <a:p>
            <a:pPr marL="0" indent="0" algn="just">
              <a:buNone/>
            </a:pPr>
            <a:r>
              <a:rPr lang="en-US" sz="2000" dirty="0"/>
              <a:t>	Windows 10 – PowerShell</a:t>
            </a:r>
          </a:p>
          <a:p>
            <a:pPr marL="0" indent="0" algn="just">
              <a:buNone/>
            </a:pPr>
            <a:r>
              <a:rPr lang="en-US" sz="2000" dirty="0"/>
              <a:t> 	</a:t>
            </a:r>
            <a:r>
              <a:rPr lang="ru-RU" sz="2000" dirty="0"/>
              <a:t>Сторонние клиенты:</a:t>
            </a:r>
          </a:p>
          <a:p>
            <a:pPr marL="0" indent="0" algn="just">
              <a:buNone/>
            </a:pPr>
            <a:r>
              <a:rPr lang="ru-RU" sz="2000" dirty="0"/>
              <a:t>	</a:t>
            </a:r>
            <a:r>
              <a:rPr lang="en-US" sz="2000" dirty="0"/>
              <a:t>Git </a:t>
            </a:r>
            <a:r>
              <a:rPr lang="en-US" sz="2000" dirty="0" err="1"/>
              <a:t>Scm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	GitHub – </a:t>
            </a:r>
            <a:r>
              <a:rPr lang="ru-RU" sz="2000" dirty="0"/>
              <a:t>для работы с ресурсом </a:t>
            </a:r>
            <a:r>
              <a:rPr lang="en-US" sz="2000" dirty="0"/>
              <a:t>GitHub </a:t>
            </a:r>
            <a:r>
              <a:rPr lang="en-US" sz="2000" dirty="0">
                <a:hlinkClick r:id="rId3"/>
              </a:rPr>
              <a:t>https://github.com/</a:t>
            </a:r>
            <a:endParaRPr lang="en-US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</p:spTree>
    <p:extLst>
      <p:ext uri="{BB962C8B-B14F-4D97-AF65-F5344CB8AC3E}">
        <p14:creationId xmlns:p14="http://schemas.microsoft.com/office/powerpoint/2010/main" val="60699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4000"/>
            <a:ext cx="11330849" cy="41960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После установки </a:t>
            </a:r>
            <a:r>
              <a:rPr lang="en" dirty="0"/>
              <a:t>git, </a:t>
            </a:r>
            <a:r>
              <a:rPr lang="ru-RU" dirty="0"/>
              <a:t>необходимо его настроить. Откройте терминал и запустите команды: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config --global </a:t>
            </a:r>
            <a:r>
              <a:rPr lang="en" dirty="0" err="1"/>
              <a:t>user.name</a:t>
            </a:r>
            <a:r>
              <a:rPr lang="en" dirty="0"/>
              <a:t> "My Name" 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</a:t>
            </a:r>
            <a:r>
              <a:rPr lang="en" dirty="0"/>
              <a:t>git config --global </a:t>
            </a:r>
            <a:r>
              <a:rPr lang="en" dirty="0" err="1"/>
              <a:t>user.email</a:t>
            </a:r>
            <a:r>
              <a:rPr lang="en" dirty="0"/>
              <a:t> </a:t>
            </a:r>
            <a:r>
              <a:rPr lang="en" dirty="0" err="1"/>
              <a:t>myEmail@example.com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Теперь каждое наше действие будет отмечено именем и почтой. Таким образом, пользователи всегда будут в курсе, кто отвечает за какие изменения — это вносит порядок</a:t>
            </a:r>
            <a:endParaRPr lang="en-US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</a:t>
            </a:r>
          </a:p>
        </p:txBody>
      </p:sp>
    </p:spTree>
    <p:extLst>
      <p:ext uri="{BB962C8B-B14F-4D97-AF65-F5344CB8AC3E}">
        <p14:creationId xmlns:p14="http://schemas.microsoft.com/office/powerpoint/2010/main" val="239344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10F85-9F45-7A47-8227-AB0178C1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6" y="1524000"/>
            <a:ext cx="11330849" cy="41960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	Git </a:t>
            </a:r>
            <a:r>
              <a:rPr lang="ru-RU" dirty="0"/>
              <a:t>хранит свои файлы и историю прямо в папке проекта. </a:t>
            </a: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dirty="0"/>
              <a:t>Чтобы создать новый репозиторий, нужно открыть терминал, зайти в папку нашего проекта и выполнить команду </a:t>
            </a:r>
            <a:r>
              <a:rPr lang="en" dirty="0" err="1"/>
              <a:t>init.</a:t>
            </a:r>
            <a:r>
              <a:rPr lang="en" dirty="0"/>
              <a:t> </a:t>
            </a:r>
            <a:r>
              <a:rPr lang="ru-RU" dirty="0"/>
              <a:t>Это включит приложение в этой конкретной папке и создаст скрытую директорию .</a:t>
            </a:r>
            <a:r>
              <a:rPr lang="en" dirty="0"/>
              <a:t>git, </a:t>
            </a:r>
            <a:r>
              <a:rPr lang="ru-RU" dirty="0"/>
              <a:t>где будет храниться история </a:t>
            </a:r>
            <a:r>
              <a:rPr lang="ru-RU" dirty="0" err="1"/>
              <a:t>репозитория</a:t>
            </a:r>
            <a:r>
              <a:rPr lang="ru-RU" dirty="0"/>
              <a:t> и настройки</a:t>
            </a:r>
            <a:br>
              <a:rPr lang="ru-RU" dirty="0"/>
            </a:br>
            <a:r>
              <a:rPr lang="en-US" dirty="0"/>
              <a:t>	</a:t>
            </a:r>
            <a:r>
              <a:rPr lang="ru-RU" dirty="0"/>
              <a:t>Пример: </a:t>
            </a:r>
            <a:r>
              <a:rPr lang="en-US" dirty="0"/>
              <a:t>cd Desktop/</a:t>
            </a:r>
            <a:r>
              <a:rPr lang="en-US" dirty="0" err="1"/>
              <a:t>MyProject</a:t>
            </a:r>
            <a:r>
              <a:rPr lang="en-US" dirty="0"/>
              <a:t>/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" dirty="0"/>
              <a:t>git </a:t>
            </a:r>
            <a:r>
              <a:rPr lang="en" dirty="0" err="1"/>
              <a:t>init</a:t>
            </a:r>
            <a:endParaRPr lang="en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</a:t>
            </a:r>
            <a:r>
              <a:rPr lang="ru-RU" sz="2000" dirty="0"/>
              <a:t>Терминал должен вернуть сообщение об успешном выполнении: </a:t>
            </a:r>
            <a:r>
              <a:rPr lang="en" dirty="0"/>
              <a:t>Initialized empty Git repository in /home/user/Desktop/</a:t>
            </a:r>
            <a:r>
              <a:rPr lang="en" dirty="0" err="1"/>
              <a:t>git_exercise</a:t>
            </a:r>
            <a:r>
              <a:rPr lang="en" dirty="0"/>
              <a:t>/.git/</a:t>
            </a:r>
            <a:endParaRPr lang="ru-RU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</a:t>
            </a:r>
            <a:endParaRPr lang="en-US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3F30CF-F46F-3647-B0EA-30ADB208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819012430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590</TotalTime>
  <Words>1266</Words>
  <Application>Microsoft Macintosh PowerPoint</Application>
  <PresentationFormat>Широкоэкранный</PresentationFormat>
  <Paragraphs>109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Calibri Light</vt:lpstr>
      <vt:lpstr>Rockwell</vt:lpstr>
      <vt:lpstr>Wingdings</vt:lpstr>
      <vt:lpstr>Атлас</vt:lpstr>
      <vt:lpstr>Разработка мобильных приложений</vt:lpstr>
      <vt:lpstr>Что такое СКВ</vt:lpstr>
      <vt:lpstr>Что такое Git</vt:lpstr>
      <vt:lpstr>Репозиторий</vt:lpstr>
      <vt:lpstr>Репозиторий Git</vt:lpstr>
      <vt:lpstr>Репозиторий Git</vt:lpstr>
      <vt:lpstr>Программное обеспечение</vt:lpstr>
      <vt:lpstr>Настройка</vt:lpstr>
      <vt:lpstr>Инициализация проекта</vt:lpstr>
      <vt:lpstr>Определение статуса</vt:lpstr>
      <vt:lpstr>Подготовка файлов</vt:lpstr>
      <vt:lpstr>Фиксация изменений</vt:lpstr>
      <vt:lpstr>Удаленный репозиторий</vt:lpstr>
      <vt:lpstr>Отправка изменений</vt:lpstr>
      <vt:lpstr>Клонирование репозитория</vt:lpstr>
      <vt:lpstr>Запрос изменений</vt:lpstr>
      <vt:lpstr>Ветки (Branch)</vt:lpstr>
      <vt:lpstr>Работа с ветками</vt:lpstr>
      <vt:lpstr>Работа с ветками</vt:lpstr>
      <vt:lpstr>Ссылки на ресурсы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Кузнецов</dc:creator>
  <cp:lastModifiedBy>Кирилл Кузнецов</cp:lastModifiedBy>
  <cp:revision>119</cp:revision>
  <dcterms:created xsi:type="dcterms:W3CDTF">2020-04-03T16:46:36Z</dcterms:created>
  <dcterms:modified xsi:type="dcterms:W3CDTF">2020-04-23T16:58:38Z</dcterms:modified>
</cp:coreProperties>
</file>